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276" r:id="rId1"/>
  </p:sldMasterIdLst>
  <p:notesMasterIdLst>
    <p:notesMasterId r:id="rId12"/>
  </p:notesMasterIdLst>
  <p:sldIdLst>
    <p:sldId id="257" r:id="rId2"/>
    <p:sldId id="267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78" d="100"/>
          <a:sy n="78" d="100"/>
        </p:scale>
        <p:origin x="-96" y="-5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21BDA2-114D-2C41-BE8E-CF417DBBBD83}" type="datetimeFigureOut">
              <a:rPr lang="en-US" smtClean="0"/>
              <a:t>6/27/16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9D42B2-D0C6-654B-8B4C-65126505AF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472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18D62-E785-A642-8ED8-5051234B748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96348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218D62-E785-A642-8ED8-5051234B748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67790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C59CF-D00D-5645-A5DB-0FD1EBC6111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9632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C59CF-D00D-5645-A5DB-0FD1EBC6111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10212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FC59CF-D00D-5645-A5DB-0FD1EBC6111B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9692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rgbClr val="1A8796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D1A4967B-C71E-DE45-9920-381AF02623C8}" type="datetimeFigureOut">
              <a:rPr lang="en-US" smtClean="0"/>
              <a:t>6/27/16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7320DD6A-DB94-064A-9B54-C7F29046D6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D1A4967B-C71E-DE45-9920-381AF02623C8}" type="datetimeFigureOut">
              <a:rPr lang="en-US" smtClean="0"/>
              <a:t>6/27/16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7320DD6A-DB94-064A-9B54-C7F29046D6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D1A4967B-C71E-DE45-9920-381AF02623C8}" type="datetimeFigureOut">
              <a:rPr lang="en-US" smtClean="0"/>
              <a:t>6/27/16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57AF16DE-A0D5-4438-950F-5B1E159C2C28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D1A4967B-C71E-DE45-9920-381AF02623C8}" type="datetimeFigureOut">
              <a:rPr lang="en-US" smtClean="0"/>
              <a:t>6/27/16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7320DD6A-DB94-064A-9B54-C7F29046D6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D1A4967B-C71E-DE45-9920-381AF02623C8}" type="datetimeFigureOut">
              <a:rPr lang="en-US" smtClean="0"/>
              <a:t>6/27/16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7320DD6A-DB94-064A-9B54-C7F29046D6C5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D1A4967B-C71E-DE45-9920-381AF02623C8}" type="datetimeFigureOut">
              <a:rPr lang="en-US" smtClean="0"/>
              <a:t>6/27/16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7320DD6A-DB94-064A-9B54-C7F29046D6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D1A4967B-C71E-DE45-9920-381AF02623C8}" type="datetimeFigureOut">
              <a:rPr lang="en-US" smtClean="0"/>
              <a:t>6/27/16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7320DD6A-DB94-064A-9B54-C7F29046D6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D1A4967B-C71E-DE45-9920-381AF02623C8}" type="datetimeFigureOut">
              <a:rPr lang="en-US" smtClean="0"/>
              <a:t>6/27/16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F38DF745-7D3F-47F4-83A3-874385CFAA69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/>
          <a:lstStyle/>
          <a:p>
            <a:fld id="{D1A4967B-C71E-DE45-9920-381AF02623C8}" type="datetimeFigureOut">
              <a:rPr lang="en-US" smtClean="0"/>
              <a:t>6/27/16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/>
          <a:lstStyle/>
          <a:p>
            <a:fld id="{7320DD6A-DB94-064A-9B54-C7F29046D6C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rgbClr val="FF66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8538" y="6426200"/>
            <a:ext cx="1812389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1A8796"/>
                </a:solidFill>
              </a:rPr>
              <a:t>@TVI_ting</a:t>
            </a:r>
            <a:endParaRPr lang="en-US" dirty="0">
              <a:solidFill>
                <a:srgbClr val="1A8796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8343781" y="6426200"/>
            <a:ext cx="8002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n-US" sz="1800" dirty="0" smtClean="0">
                <a:solidFill>
                  <a:srgbClr val="1A8796"/>
                </a:solidFill>
              </a:rPr>
              <a:t>#a11y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277" r:id="rId1"/>
    <p:sldLayoutId id="2147484278" r:id="rId2"/>
    <p:sldLayoutId id="2147484279" r:id="rId3"/>
    <p:sldLayoutId id="2147484280" r:id="rId4"/>
    <p:sldLayoutId id="2147484281" r:id="rId5"/>
    <p:sldLayoutId id="2147484282" r:id="rId6"/>
    <p:sldLayoutId id="2147484283" r:id="rId7"/>
    <p:sldLayoutId id="2147484284" r:id="rId8"/>
    <p:sldLayoutId id="2147484285" r:id="rId9"/>
    <p:sldLayoutId id="2147484286" r:id="rId10"/>
    <p:sldLayoutId id="214748428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rgbClr val="330590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800" kern="1200">
          <a:solidFill>
            <a:srgbClr val="330590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600" kern="1200">
          <a:solidFill>
            <a:srgbClr val="330590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2400" kern="1200">
          <a:solidFill>
            <a:srgbClr val="330590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rgbClr val="330590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rgbClr val="330590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08004"/>
            <a:ext cx="7848600" cy="1697564"/>
          </a:xfrm>
        </p:spPr>
        <p:txBody>
          <a:bodyPr/>
          <a:lstStyle/>
          <a:p>
            <a:r>
              <a:rPr lang="en-US" dirty="0" smtClean="0"/>
              <a:t>Technology goals for the iep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7848600" cy="2856896"/>
          </a:xfrm>
        </p:spPr>
        <p:txBody>
          <a:bodyPr>
            <a:normAutofit/>
          </a:bodyPr>
          <a:lstStyle/>
          <a:p>
            <a:endParaRPr lang="en-US" sz="2000" dirty="0">
              <a:solidFill>
                <a:srgbClr val="4C5A6A"/>
              </a:solidFill>
            </a:endParaRPr>
          </a:p>
          <a:p>
            <a:r>
              <a:rPr lang="en-US" sz="2400" dirty="0" smtClean="0"/>
              <a:t>Yue-Ting Siu, TVI, Ph.D</a:t>
            </a:r>
          </a:p>
          <a:p>
            <a:r>
              <a:rPr lang="en-US" sz="2400" dirty="0" smtClean="0"/>
              <a:t>San Francisco State University</a:t>
            </a:r>
          </a:p>
          <a:p>
            <a:r>
              <a:rPr lang="en-US" sz="2400" dirty="0" smtClean="0"/>
              <a:t>ting@tplus.education</a:t>
            </a:r>
          </a:p>
          <a:p>
            <a:r>
              <a:rPr lang="en-US" sz="2400" dirty="0"/>
              <a:t>Twitter: @TVI_ting</a:t>
            </a:r>
          </a:p>
          <a:p>
            <a:r>
              <a:rPr lang="en-US" sz="2400" dirty="0" smtClean="0"/>
              <a:t>www.tplus.education</a:t>
            </a:r>
            <a:endParaRPr lang="en-US" sz="2400" dirty="0"/>
          </a:p>
        </p:txBody>
      </p:sp>
      <p:sp>
        <p:nvSpPr>
          <p:cNvPr id="4" name="TextBox 3"/>
          <p:cNvSpPr txBox="1"/>
          <p:nvPr/>
        </p:nvSpPr>
        <p:spPr>
          <a:xfrm>
            <a:off x="685799" y="2183482"/>
            <a:ext cx="802750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rgbClr val="1A8796"/>
                </a:solidFill>
              </a:rPr>
              <a:t>How to Write for Meaningful Implementation and </a:t>
            </a:r>
            <a:r>
              <a:rPr lang="en-US" sz="3200" dirty="0" smtClean="0">
                <a:solidFill>
                  <a:srgbClr val="1A8796"/>
                </a:solidFill>
              </a:rPr>
              <a:t>Instruction</a:t>
            </a:r>
            <a:endParaRPr lang="en-US" sz="3200" dirty="0">
              <a:solidFill>
                <a:srgbClr val="1A879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876928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Take Home Messages (cont’d)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 smtClean="0"/>
              <a:t>Connect with a community for resources &amp; support!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 smtClean="0"/>
              <a:t>Tech use must be meaningful and functional </a:t>
            </a:r>
            <a:r>
              <a:rPr lang="en-US" sz="3200" u="sng" dirty="0" smtClean="0"/>
              <a:t>for the student</a:t>
            </a:r>
            <a:r>
              <a:rPr lang="en-US" sz="3200" dirty="0" smtClean="0"/>
              <a:t> – iPads </a:t>
            </a:r>
            <a:r>
              <a:rPr lang="en-US" sz="3200" dirty="0"/>
              <a:t>do not replace real objects or tactile symbols for students who are using pre-symbolic or early-symbolic communication</a:t>
            </a:r>
          </a:p>
          <a:p>
            <a:pPr marL="457200" indent="-457200">
              <a:buFont typeface="Arial"/>
              <a:buChar char="•"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2684194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IEP drives instruction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200" dirty="0" smtClean="0">
                <a:solidFill>
                  <a:srgbClr val="FF6666"/>
                </a:solidFill>
              </a:rPr>
              <a:t>A well-written AT goal:</a:t>
            </a:r>
          </a:p>
          <a:p>
            <a:pPr lvl="1"/>
            <a:r>
              <a:rPr lang="en-US" sz="2800" dirty="0" smtClean="0"/>
              <a:t>Provides data</a:t>
            </a:r>
          </a:p>
          <a:p>
            <a:pPr lvl="1"/>
            <a:r>
              <a:rPr lang="en-US" sz="2800" dirty="0" smtClean="0"/>
              <a:t>Aligns with a functional or academic goal</a:t>
            </a:r>
          </a:p>
          <a:p>
            <a:pPr lvl="1"/>
            <a:r>
              <a:rPr lang="en-US" sz="2800" dirty="0" smtClean="0"/>
              <a:t>Empowers the team to support your student</a:t>
            </a:r>
          </a:p>
          <a:p>
            <a:pPr lvl="1"/>
            <a:r>
              <a:rPr lang="en-US" sz="2800" dirty="0" smtClean="0"/>
              <a:t>Embeds device use for learning</a:t>
            </a:r>
          </a:p>
          <a:p>
            <a:pPr lvl="1">
              <a:spcAft>
                <a:spcPts val="2000"/>
              </a:spcAft>
            </a:pPr>
            <a:r>
              <a:rPr lang="en-US" sz="2800" u="sng" dirty="0" smtClean="0"/>
              <a:t>Justifies funding!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6666"/>
                </a:solidFill>
              </a:rPr>
              <a:t>Goal</a:t>
            </a:r>
            <a:r>
              <a:rPr lang="en-US" dirty="0" smtClean="0"/>
              <a:t> = Identify the task that AT will support</a:t>
            </a:r>
          </a:p>
          <a:p>
            <a:pPr marL="0" indent="0">
              <a:buNone/>
            </a:pPr>
            <a:r>
              <a:rPr lang="en-US" dirty="0" smtClean="0">
                <a:solidFill>
                  <a:srgbClr val="FF6666"/>
                </a:solidFill>
              </a:rPr>
              <a:t>Objectives</a:t>
            </a:r>
            <a:r>
              <a:rPr lang="en-US" dirty="0" smtClean="0"/>
              <a:t> = Address the device-learning</a:t>
            </a:r>
          </a:p>
          <a:p>
            <a:pPr lvl="1"/>
            <a:endParaRPr lang="en-US" dirty="0"/>
          </a:p>
          <a:p>
            <a:pPr marL="274320" lvl="1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marL="274320" lvl="1" indent="0">
              <a:buNone/>
            </a:pP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6068885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Components of a </a:t>
            </a:r>
            <a:r>
              <a:rPr lang="en-US" dirty="0"/>
              <a:t>G</a:t>
            </a:r>
            <a:r>
              <a:rPr lang="en-US" dirty="0" smtClean="0"/>
              <a:t>oal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600" b="1" dirty="0" smtClean="0">
                <a:solidFill>
                  <a:srgbClr val="FF6666"/>
                </a:solidFill>
              </a:rPr>
              <a:t>Setting/lesson/activity for which the technology will be used.</a:t>
            </a:r>
          </a:p>
          <a:p>
            <a:pPr marL="0" indent="0">
              <a:buNone/>
            </a:pPr>
            <a:r>
              <a:rPr lang="en-US" sz="2200" i="1" dirty="0" smtClean="0"/>
              <a:t>	During </a:t>
            </a:r>
            <a:r>
              <a:rPr lang="en-US" sz="2200" i="1" dirty="0"/>
              <a:t>sensorimotor time, during circle time, in classes where there are paper handouts, in classes where there are </a:t>
            </a:r>
            <a:r>
              <a:rPr lang="en-US" sz="2200" i="1" dirty="0" err="1"/>
              <a:t>P</a:t>
            </a:r>
            <a:r>
              <a:rPr lang="en-US" sz="2200" i="1" dirty="0" err="1" smtClean="0"/>
              <a:t>owerpoint</a:t>
            </a:r>
            <a:r>
              <a:rPr lang="en-US" sz="2200" i="1" dirty="0" smtClean="0"/>
              <a:t> lectures</a:t>
            </a:r>
          </a:p>
          <a:p>
            <a:pPr marL="0" indent="0">
              <a:buNone/>
            </a:pPr>
            <a:endParaRPr lang="en-US" sz="2200" i="1" dirty="0" smtClean="0"/>
          </a:p>
          <a:p>
            <a:pPr marL="514350" indent="-514350">
              <a:buFont typeface="+mj-lt"/>
              <a:buAutoNum type="arabicPeriod" startAt="2"/>
            </a:pPr>
            <a:r>
              <a:rPr lang="en-US" sz="2600" b="1" dirty="0" smtClean="0">
                <a:solidFill>
                  <a:srgbClr val="FF6666"/>
                </a:solidFill>
              </a:rPr>
              <a:t>Identify technology by its necessary functions, </a:t>
            </a:r>
            <a:r>
              <a:rPr lang="en-US" sz="2600" b="1" i="1" dirty="0" smtClean="0">
                <a:solidFill>
                  <a:srgbClr val="FF6666"/>
                </a:solidFill>
              </a:rPr>
              <a:t>NOT</a:t>
            </a:r>
            <a:r>
              <a:rPr lang="en-US" sz="2600" b="1" dirty="0" smtClean="0">
                <a:solidFill>
                  <a:srgbClr val="FF6666"/>
                </a:solidFill>
              </a:rPr>
              <a:t> by brand name.</a:t>
            </a:r>
          </a:p>
          <a:p>
            <a:pPr marL="0" indent="0">
              <a:buNone/>
            </a:pPr>
            <a:r>
              <a:rPr lang="en-US" sz="2200" i="1" dirty="0" smtClean="0"/>
              <a:t>	Touch </a:t>
            </a:r>
            <a:r>
              <a:rPr lang="en-US" sz="2200" i="1" dirty="0"/>
              <a:t>screen device with cause and effect apps such as </a:t>
            </a:r>
            <a:r>
              <a:rPr lang="en-US" sz="2200" i="1" dirty="0" smtClean="0"/>
              <a:t>___</a:t>
            </a:r>
            <a:r>
              <a:rPr lang="en-US" sz="2200" i="1" dirty="0"/>
              <a:t>, Touch screen device with screen reading capability, touch screen device with magnification features, a refreshable braille display with Bluetooth connection, tablet device with built-in camera</a:t>
            </a:r>
            <a:r>
              <a:rPr lang="en-US" sz="2200" dirty="0"/>
              <a:t> </a:t>
            </a:r>
            <a:endParaRPr lang="en-US" sz="2200" i="1" dirty="0" smtClean="0"/>
          </a:p>
          <a:p>
            <a:pPr marL="0" indent="0">
              <a:buNone/>
            </a:pPr>
            <a:endParaRPr lang="en-US" sz="2400" i="1" dirty="0" smtClean="0"/>
          </a:p>
        </p:txBody>
      </p:sp>
    </p:spTree>
    <p:extLst>
      <p:ext uri="{BB962C8B-B14F-4D97-AF65-F5344CB8AC3E}">
        <p14:creationId xmlns:p14="http://schemas.microsoft.com/office/powerpoint/2010/main" val="11386923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Components of a G</a:t>
            </a:r>
            <a:r>
              <a:rPr lang="en-US" dirty="0" smtClean="0"/>
              <a:t>oal (cont’d)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sz="2600" b="1" dirty="0">
                <a:solidFill>
                  <a:srgbClr val="FF6666"/>
                </a:solidFill>
              </a:rPr>
              <a:t>Objective for which technology will be used</a:t>
            </a:r>
            <a:r>
              <a:rPr lang="en-US" sz="2600" b="1" dirty="0" smtClean="0">
                <a:solidFill>
                  <a:srgbClr val="FF6666"/>
                </a:solidFill>
              </a:rPr>
              <a:t>.</a:t>
            </a:r>
          </a:p>
          <a:p>
            <a:pPr marL="0" indent="0">
              <a:buNone/>
            </a:pPr>
            <a:r>
              <a:rPr lang="en-US" sz="2200" i="1" dirty="0" smtClean="0"/>
              <a:t>	To </a:t>
            </a:r>
            <a:r>
              <a:rPr lang="en-US" sz="2200" i="1" dirty="0"/>
              <a:t>improve visual tracking, to motivate a visually guided reach, to complete written work, to access and read digital talking books/textbooks, to view digital versions of classroom handouts</a:t>
            </a:r>
            <a:r>
              <a:rPr lang="en-US" sz="2200" dirty="0"/>
              <a:t> </a:t>
            </a:r>
            <a:endParaRPr lang="en-US" sz="2200" dirty="0" smtClean="0"/>
          </a:p>
          <a:p>
            <a:pPr marL="0" indent="0">
              <a:buNone/>
            </a:pPr>
            <a:endParaRPr lang="en-US" sz="1000" i="1" dirty="0"/>
          </a:p>
          <a:p>
            <a:pPr marL="514350" indent="-514350">
              <a:buFont typeface="+mj-lt"/>
              <a:buAutoNum type="arabicPeriod" startAt="4"/>
            </a:pPr>
            <a:r>
              <a:rPr lang="en-US" sz="2600" b="1" dirty="0">
                <a:solidFill>
                  <a:srgbClr val="FF6666"/>
                </a:solidFill>
              </a:rPr>
              <a:t>Level of independence + type/# of </a:t>
            </a:r>
            <a:r>
              <a:rPr lang="en-US" sz="2600" b="1" dirty="0" smtClean="0">
                <a:solidFill>
                  <a:srgbClr val="FF6666"/>
                </a:solidFill>
              </a:rPr>
              <a:t>prompts</a:t>
            </a:r>
          </a:p>
          <a:p>
            <a:pPr marL="0" indent="0">
              <a:buNone/>
            </a:pPr>
            <a:r>
              <a:rPr lang="en-US" sz="2200" i="1" dirty="0" smtClean="0"/>
              <a:t>	Hand </a:t>
            </a:r>
            <a:r>
              <a:rPr lang="en-US" sz="2200" i="1" dirty="0"/>
              <a:t>under hand, verbal, independently</a:t>
            </a:r>
            <a:r>
              <a:rPr lang="en-US" sz="2200" dirty="0"/>
              <a:t> </a:t>
            </a:r>
            <a:endParaRPr lang="en-US" sz="2200" dirty="0" smtClean="0"/>
          </a:p>
          <a:p>
            <a:pPr marL="0" indent="0">
              <a:buNone/>
            </a:pPr>
            <a:endParaRPr lang="en-US" sz="1000" i="1" dirty="0"/>
          </a:p>
          <a:p>
            <a:pPr marL="514350" indent="-514350">
              <a:buFont typeface="+mj-lt"/>
              <a:buAutoNum type="arabicPeriod" startAt="5"/>
            </a:pPr>
            <a:r>
              <a:rPr lang="en-US" sz="2600" b="1" dirty="0">
                <a:solidFill>
                  <a:srgbClr val="FF6666"/>
                </a:solidFill>
              </a:rPr>
              <a:t>How use of technology to </a:t>
            </a:r>
            <a:r>
              <a:rPr lang="en-US" sz="2600" b="1" dirty="0" smtClean="0">
                <a:solidFill>
                  <a:srgbClr val="FF6666"/>
                </a:solidFill>
              </a:rPr>
              <a:t>complete instructional </a:t>
            </a:r>
            <a:r>
              <a:rPr lang="en-US" sz="2600" b="1" dirty="0">
                <a:solidFill>
                  <a:srgbClr val="FF6666"/>
                </a:solidFill>
              </a:rPr>
              <a:t>activity will be </a:t>
            </a:r>
            <a:r>
              <a:rPr lang="en-US" sz="2600" b="1" dirty="0" smtClean="0">
                <a:solidFill>
                  <a:srgbClr val="FF6666"/>
                </a:solidFill>
              </a:rPr>
              <a:t>measured</a:t>
            </a:r>
          </a:p>
          <a:p>
            <a:pPr marL="0" indent="0">
              <a:buNone/>
            </a:pPr>
            <a:r>
              <a:rPr lang="en-US" sz="2200" i="1" dirty="0" smtClean="0"/>
              <a:t>	For </a:t>
            </a:r>
            <a:r>
              <a:rPr lang="en-US" sz="2200" i="1" dirty="0"/>
              <a:t>two out of three worksheets, for 4 out of 5 </a:t>
            </a:r>
            <a:r>
              <a:rPr lang="en-US" sz="2200" i="1" dirty="0" smtClean="0"/>
              <a:t>communication exchanges</a:t>
            </a:r>
            <a:endParaRPr lang="en-US" sz="2200" i="1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152849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Leverage objectives!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45764"/>
            <a:ext cx="8229600" cy="4131235"/>
          </a:xfrm>
        </p:spPr>
        <p:txBody>
          <a:bodyPr/>
          <a:lstStyle/>
          <a:p>
            <a:r>
              <a:rPr lang="en-US" dirty="0"/>
              <a:t>Use as a task </a:t>
            </a:r>
            <a:r>
              <a:rPr lang="en-US" dirty="0" smtClean="0"/>
              <a:t>analysis</a:t>
            </a:r>
          </a:p>
          <a:p>
            <a:r>
              <a:rPr lang="en-US" dirty="0" smtClean="0"/>
              <a:t>Target device learning</a:t>
            </a:r>
          </a:p>
        </p:txBody>
      </p:sp>
    </p:spTree>
    <p:extLst>
      <p:ext uri="{BB962C8B-B14F-4D97-AF65-F5344CB8AC3E}">
        <p14:creationId xmlns:p14="http://schemas.microsoft.com/office/powerpoint/2010/main" val="56320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Functional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2800" dirty="0"/>
              <a:t>During sensorimotor activities, Michael will use a touch screen device with cause and effect apps such as Duplo Jams to motivate a visually guided reach. The device will be placed on a slant board within the central field of vision within a clutter free environment, and he will touch at least </a:t>
            </a:r>
            <a:r>
              <a:rPr lang="en-US" sz="2800" dirty="0" smtClean="0"/>
              <a:t>3 </a:t>
            </a:r>
            <a:r>
              <a:rPr lang="en-US" sz="2800" dirty="0"/>
              <a:t>items on the screen with one hand, with less than </a:t>
            </a:r>
            <a:r>
              <a:rPr lang="en-US" sz="2800" dirty="0" smtClean="0"/>
              <a:t>3 </a:t>
            </a:r>
            <a:r>
              <a:rPr lang="en-US" sz="2800" dirty="0"/>
              <a:t>hand under hand physical prompts within a 15 minute period, for 4 out of 5 trials by June 15, </a:t>
            </a:r>
            <a:r>
              <a:rPr lang="en-US" sz="2800" dirty="0" smtClean="0"/>
              <a:t>2016.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9324804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Academic goal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lnSpc>
                <a:spcPct val="110000"/>
              </a:lnSpc>
              <a:buNone/>
            </a:pPr>
            <a:r>
              <a:rPr lang="en-US" sz="2800" dirty="0"/>
              <a:t>In classes with paper worksheets, Michael will independently access digital versions of the same </a:t>
            </a:r>
            <a:r>
              <a:rPr lang="en-US" sz="2800" dirty="0" smtClean="0"/>
              <a:t>worksheet as classroom </a:t>
            </a:r>
            <a:r>
              <a:rPr lang="en-US" sz="2800" dirty="0"/>
              <a:t>peers, using a touch screen device </a:t>
            </a:r>
            <a:r>
              <a:rPr lang="en-US" sz="2800" dirty="0" smtClean="0"/>
              <a:t>with </a:t>
            </a:r>
            <a:r>
              <a:rPr lang="en-US" sz="2800" dirty="0"/>
              <a:t>screen magnification accessibility features such as an iPad. He will use this device independently with less than 2 verbal prompts per class to view and complete work at the same time as peers for 2 out of 3 handouts for 3 out of 4 weeks by June 15, </a:t>
            </a:r>
            <a:r>
              <a:rPr lang="en-US" sz="2800" dirty="0" smtClean="0"/>
              <a:t>2016. 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2043161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Objectives: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sz="2200" dirty="0" smtClean="0">
                <a:solidFill>
                  <a:srgbClr val="FF6666"/>
                </a:solidFill>
              </a:rPr>
              <a:t>By October 2015</a:t>
            </a:r>
            <a:r>
              <a:rPr lang="en-US" sz="2200" dirty="0" smtClean="0"/>
              <a:t>, Michael will send invitations to share folders using a cloud computing program such as Google Drive with at least two teachers who utilize handouts in the classroom. He will do so with decreasing verbal assistance from the TVI. </a:t>
            </a:r>
          </a:p>
          <a:p>
            <a:r>
              <a:rPr lang="en-US" sz="2200" dirty="0" smtClean="0">
                <a:solidFill>
                  <a:srgbClr val="FF6666"/>
                </a:solidFill>
              </a:rPr>
              <a:t>By January 2016</a:t>
            </a:r>
            <a:r>
              <a:rPr lang="en-US" sz="2200" dirty="0" smtClean="0"/>
              <a:t>, Michael will independently use the zoom accessibility feature on his touch screen device to view digital documents in his preferred viewing size. He will do so for 2 out of 3 documents that require magnification with less than 2 verbal prompts per document. </a:t>
            </a:r>
          </a:p>
          <a:p>
            <a:r>
              <a:rPr lang="en-US" sz="2200" dirty="0" smtClean="0">
                <a:solidFill>
                  <a:srgbClr val="FF6666"/>
                </a:solidFill>
              </a:rPr>
              <a:t>By April 2016</a:t>
            </a:r>
            <a:r>
              <a:rPr lang="en-US" sz="2200" dirty="0" smtClean="0"/>
              <a:t>, Michael will independently use annotation functions in a document editing app such as Adobe Fill &amp; Sign to complete a digital worksheet he has received electronically on his touch screen device for 2 out of 3 documents with less than 2 verbal prompts per document.</a:t>
            </a:r>
            <a:endParaRPr lang="en-US" sz="2200" dirty="0"/>
          </a:p>
        </p:txBody>
      </p:sp>
    </p:spTree>
    <p:extLst>
      <p:ext uri="{BB962C8B-B14F-4D97-AF65-F5344CB8AC3E}">
        <p14:creationId xmlns:p14="http://schemas.microsoft.com/office/powerpoint/2010/main" val="38575581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000" b="0" dirty="0" smtClean="0"/>
              <a:t>Take Home Messages</a:t>
            </a:r>
            <a:endParaRPr lang="en-US" sz="4000" b="0" dirty="0"/>
          </a:p>
        </p:txBody>
      </p:sp>
      <p:sp>
        <p:nvSpPr>
          <p:cNvPr id="4" name="Text Placeholder 3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Arial"/>
              <a:buChar char="•"/>
            </a:pPr>
            <a:r>
              <a:rPr lang="en-US" sz="3200" dirty="0" smtClean="0"/>
              <a:t>Focus on classroom instructional goals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 smtClean="0"/>
              <a:t>Mainstream tech = Inclusive, lower cost, tech support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/>
              <a:t>Native apps = Accessible! 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/>
              <a:t>Non-native apps = Evaluate before use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/>
              <a:t>Be informed about updates 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/>
              <a:t>Always have a back up </a:t>
            </a:r>
            <a:r>
              <a:rPr lang="en-US" sz="3200" dirty="0" smtClean="0"/>
              <a:t>system, toolkit</a:t>
            </a:r>
            <a:endParaRPr lang="en-US" sz="3200" dirty="0"/>
          </a:p>
          <a:p>
            <a:pPr marL="0" indent="0"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4156980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 xmlns:p14="http://schemas.microsoft.com/office/powerpoint/2010/main">
        <p:cut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efault Theme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31</TotalTime>
  <Words>544</Words>
  <Application>Microsoft Macintosh PowerPoint</Application>
  <PresentationFormat>On-screen Show (4:3)</PresentationFormat>
  <Paragraphs>63</Paragraphs>
  <Slides>10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Default Theme</vt:lpstr>
      <vt:lpstr>Technology goals for the iep</vt:lpstr>
      <vt:lpstr>The IEP drives instruction</vt:lpstr>
      <vt:lpstr>Components of a Goal </vt:lpstr>
      <vt:lpstr>Components of a Goal (cont’d)</vt:lpstr>
      <vt:lpstr>Leverage objectives!</vt:lpstr>
      <vt:lpstr>Example: Functional goal</vt:lpstr>
      <vt:lpstr>Example: Academic goal</vt:lpstr>
      <vt:lpstr>Objectives: </vt:lpstr>
      <vt:lpstr>Take Home Messages</vt:lpstr>
      <vt:lpstr>Take Home Messages (cont’d)</vt:lpstr>
    </vt:vector>
  </TitlesOfParts>
  <Company>tplus EVS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Technology goals for the iep</dc:title>
  <dc:creator>Yue-Ting Siu</dc:creator>
  <cp:lastModifiedBy>Yue-Ting Siu</cp:lastModifiedBy>
  <cp:revision>8</cp:revision>
  <dcterms:created xsi:type="dcterms:W3CDTF">2015-10-26T03:57:00Z</dcterms:created>
  <dcterms:modified xsi:type="dcterms:W3CDTF">2016-06-27T21:50:24Z</dcterms:modified>
</cp:coreProperties>
</file>